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308" r:id="rId4"/>
    <p:sldId id="398" r:id="rId5"/>
    <p:sldId id="399" r:id="rId6"/>
    <p:sldId id="343" r:id="rId7"/>
    <p:sldId id="393" r:id="rId8"/>
    <p:sldId id="401" r:id="rId9"/>
    <p:sldId id="400" r:id="rId10"/>
    <p:sldId id="395" r:id="rId11"/>
    <p:sldId id="397" r:id="rId12"/>
    <p:sldId id="403" r:id="rId13"/>
    <p:sldId id="404" r:id="rId14"/>
    <p:sldId id="396" r:id="rId15"/>
    <p:sldId id="406" r:id="rId16"/>
    <p:sldId id="407" r:id="rId17"/>
    <p:sldId id="402" r:id="rId18"/>
    <p:sldId id="405" r:id="rId19"/>
    <p:sldId id="408" r:id="rId20"/>
    <p:sldId id="409" r:id="rId21"/>
    <p:sldId id="410" r:id="rId22"/>
    <p:sldId id="411" r:id="rId23"/>
    <p:sldId id="388" r:id="rId24"/>
    <p:sldId id="416" r:id="rId25"/>
    <p:sldId id="338" r:id="rId26"/>
    <p:sldId id="418" r:id="rId27"/>
    <p:sldId id="426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13" r:id="rId36"/>
    <p:sldId id="422" r:id="rId37"/>
    <p:sldId id="435" r:id="rId38"/>
    <p:sldId id="436" r:id="rId39"/>
    <p:sldId id="441" r:id="rId40"/>
    <p:sldId id="439" r:id="rId41"/>
    <p:sldId id="444" r:id="rId42"/>
    <p:sldId id="448" r:id="rId43"/>
    <p:sldId id="438" r:id="rId44"/>
    <p:sldId id="443" r:id="rId45"/>
    <p:sldId id="414" r:id="rId46"/>
    <p:sldId id="423" r:id="rId47"/>
    <p:sldId id="445" r:id="rId48"/>
    <p:sldId id="446" r:id="rId49"/>
    <p:sldId id="447" r:id="rId50"/>
    <p:sldId id="389" r:id="rId51"/>
    <p:sldId id="415" r:id="rId52"/>
    <p:sldId id="453" r:id="rId53"/>
    <p:sldId id="452" r:id="rId54"/>
    <p:sldId id="449" r:id="rId55"/>
    <p:sldId id="451" r:id="rId56"/>
    <p:sldId id="450" r:id="rId57"/>
    <p:sldId id="390" r:id="rId58"/>
    <p:sldId id="454" r:id="rId59"/>
    <p:sldId id="455" r:id="rId60"/>
    <p:sldId id="456" r:id="rId61"/>
    <p:sldId id="457" r:id="rId62"/>
    <p:sldId id="459" r:id="rId63"/>
    <p:sldId id="460" r:id="rId64"/>
    <p:sldId id="461" r:id="rId65"/>
    <p:sldId id="462" r:id="rId66"/>
    <p:sldId id="464" r:id="rId67"/>
    <p:sldId id="463" r:id="rId68"/>
    <p:sldId id="46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7"/>
            <p14:sldId id="308"/>
            <p14:sldId id="398"/>
            <p14:sldId id="399"/>
            <p14:sldId id="343"/>
            <p14:sldId id="393"/>
            <p14:sldId id="401"/>
            <p14:sldId id="400"/>
            <p14:sldId id="395"/>
            <p14:sldId id="397"/>
            <p14:sldId id="403"/>
            <p14:sldId id="404"/>
            <p14:sldId id="396"/>
            <p14:sldId id="406"/>
            <p14:sldId id="407"/>
            <p14:sldId id="402"/>
            <p14:sldId id="405"/>
            <p14:sldId id="408"/>
            <p14:sldId id="409"/>
            <p14:sldId id="410"/>
            <p14:sldId id="411"/>
            <p14:sldId id="388"/>
            <p14:sldId id="416"/>
            <p14:sldId id="338"/>
            <p14:sldId id="418"/>
            <p14:sldId id="426"/>
            <p14:sldId id="428"/>
            <p14:sldId id="429"/>
            <p14:sldId id="430"/>
            <p14:sldId id="431"/>
            <p14:sldId id="432"/>
            <p14:sldId id="433"/>
            <p14:sldId id="434"/>
            <p14:sldId id="413"/>
            <p14:sldId id="422"/>
            <p14:sldId id="435"/>
            <p14:sldId id="436"/>
            <p14:sldId id="441"/>
            <p14:sldId id="439"/>
            <p14:sldId id="444"/>
            <p14:sldId id="448"/>
            <p14:sldId id="438"/>
            <p14:sldId id="443"/>
            <p14:sldId id="414"/>
            <p14:sldId id="423"/>
            <p14:sldId id="445"/>
            <p14:sldId id="446"/>
            <p14:sldId id="447"/>
            <p14:sldId id="389"/>
            <p14:sldId id="415"/>
            <p14:sldId id="453"/>
            <p14:sldId id="452"/>
            <p14:sldId id="449"/>
            <p14:sldId id="451"/>
            <p14:sldId id="450"/>
            <p14:sldId id="390"/>
            <p14:sldId id="454"/>
            <p14:sldId id="455"/>
            <p14:sldId id="456"/>
            <p14:sldId id="457"/>
            <p14:sldId id="459"/>
            <p14:sldId id="460"/>
            <p14:sldId id="461"/>
            <p14:sldId id="462"/>
            <p14:sldId id="464"/>
            <p14:sldId id="463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6"/>
    <p:restoredTop sz="77746"/>
  </p:normalViewPr>
  <p:slideViewPr>
    <p:cSldViewPr snapToGrid="0" snapToObjects="1">
      <p:cViewPr>
        <p:scale>
          <a:sx n="70" d="100"/>
          <a:sy n="70" d="100"/>
        </p:scale>
        <p:origin x="10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19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3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43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7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97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45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57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2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2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4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03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57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98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00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77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4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SNAP is one</a:t>
            </a:r>
            <a:r>
              <a:rPr lang="en-US" baseline="0" dirty="0" smtClean="0"/>
              <a:t> of the most used safety net programs in the US, designed to provide Americans with the means to afford sustenance among those who cannot afford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3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8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33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15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38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79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8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5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09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54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101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74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895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5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1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90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898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58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4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237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71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6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031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266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979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9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6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926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651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42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50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02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98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63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57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429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511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219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344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94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5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1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3: Control Structures + Functions</a:t>
            </a:r>
            <a:endParaRPr lang="en-US" sz="3600" b="1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1670" y="2701261"/>
            <a:ext cx="10782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Imagine if you had to figure that out manually for </a:t>
            </a:r>
            <a:r>
              <a:rPr lang="en-US" sz="48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every applicant?!</a:t>
            </a:r>
            <a:endParaRPr lang="en-US" sz="4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581463" y="203782"/>
            <a:ext cx="390568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Screening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</a:t>
            </a:r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rocess.</a:t>
            </a:r>
          </a:p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decision tree, excluding employment requirement. </a:t>
            </a:r>
          </a:p>
          <a:p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14191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786907" y="3543136"/>
            <a:ext cx="32930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Each decision point or “node” involves an argument that needs to </a:t>
            </a:r>
            <a:r>
              <a:rPr lang="en-US" sz="28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 evaluated</a:t>
            </a:r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7" name="Straight Arrow Connector 6"/>
          <p:cNvCxnSpPr>
            <a:stCxn id="198" idx="3"/>
            <a:endCxn id="34" idx="1"/>
          </p:cNvCxnSpPr>
          <p:nvPr/>
        </p:nvCxnSpPr>
        <p:spPr>
          <a:xfrm>
            <a:off x="4079976" y="4451077"/>
            <a:ext cx="3009745" cy="441921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1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5632" y="1510268"/>
            <a:ext cx="1059783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Function. Pass gross income test (Pseudo code)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655632" y="355423"/>
            <a:ext cx="11180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procedures associated with the node can be codified into a series of pre-specified actions that converts an input into an output, or a </a:t>
            </a:r>
            <a:r>
              <a:rPr lang="en-US" sz="2800" b="1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</a:t>
            </a:r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5632" y="1910378"/>
            <a:ext cx="10597838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INPUTS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TABLES ref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OUTPUT TRUE or FALSE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&lt;= 8, 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= FIND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where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ref.family.size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 a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ELSE</a:t>
            </a: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= FIND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ref.family.size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8</a:t>
            </a: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b = +347 x 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– 8)</a:t>
            </a:r>
          </a:p>
          <a:p>
            <a:pPr marL="57150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18440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1313" y="2091919"/>
            <a:ext cx="10782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to do to screen a list of households?</a:t>
            </a:r>
            <a:endParaRPr lang="en-US" sz="4000" b="1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313" y="3113242"/>
            <a:ext cx="763636" cy="1464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4949" y="3149437"/>
            <a:ext cx="696503" cy="143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8585" y="3113242"/>
            <a:ext cx="763636" cy="14643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2221" y="3149437"/>
            <a:ext cx="696503" cy="1439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5857" y="3113242"/>
            <a:ext cx="763636" cy="14643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9493" y="3149437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71282" y="3113242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34918" y="3149437"/>
            <a:ext cx="696503" cy="14391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98554" y="3135650"/>
            <a:ext cx="763636" cy="14643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2190" y="3171845"/>
            <a:ext cx="696503" cy="14391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8693" y="3113242"/>
            <a:ext cx="763636" cy="1464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2329" y="3149437"/>
            <a:ext cx="696503" cy="14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(1) Identify the minimum parameters </a:t>
            </a:r>
            <a:endParaRPr lang="en-US" sz="40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91685" y="4051187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Elderly family member?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91686" y="3225679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 Income,  Gross Income, Family Size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92422" y="4897174"/>
            <a:ext cx="690782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Employment status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00459" y="2335610"/>
            <a:ext cx="6880549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Welfare = List of other program participation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1685" y="1549002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Resource = Amount in bank account, etc. 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Write discrete functions that handle each node if it requires any data manipulation.</a:t>
            </a:r>
            <a:endParaRPr lang="en-US" sz="40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485" y="4628703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486" y="3803195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935222" y="5474690"/>
            <a:ext cx="48390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3259" y="2913126"/>
            <a:ext cx="4819967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4485" y="2126518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Meets resource test</a:t>
            </a:r>
          </a:p>
        </p:txBody>
      </p:sp>
    </p:spTree>
    <p:extLst>
      <p:ext uri="{BB962C8B-B14F-4D97-AF65-F5344CB8AC3E}">
        <p14:creationId xmlns:p14="http://schemas.microsoft.com/office/powerpoint/2010/main" val="12426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Write a master function that uses the short well-defined, discrete functions</a:t>
            </a:r>
            <a:endParaRPr lang="en-US" sz="32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8344" y="3724718"/>
            <a:ext cx="5201376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 resources &gt;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resource.limit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print("ineligible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 else if(TANF | SSI){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344" y="3324608"/>
            <a:ext cx="5201376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79665" y="4645430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7479666" y="3819922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480401" y="5491417"/>
            <a:ext cx="312416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88438" y="2929853"/>
            <a:ext cx="3111829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79665" y="2143245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Meets resource test</a:t>
            </a:r>
          </a:p>
        </p:txBody>
      </p:sp>
      <p:cxnSp>
        <p:nvCxnSpPr>
          <p:cNvPr id="4" name="Elbow Connector 3"/>
          <p:cNvCxnSpPr>
            <a:stCxn id="11" idx="1"/>
            <a:endCxn id="5" idx="3"/>
          </p:cNvCxnSpPr>
          <p:nvPr/>
        </p:nvCxnSpPr>
        <p:spPr>
          <a:xfrm rot="10800000" flipV="1">
            <a:off x="5959721" y="2312522"/>
            <a:ext cx="1519945" cy="20739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1"/>
            <a:endCxn id="5" idx="3"/>
          </p:cNvCxnSpPr>
          <p:nvPr/>
        </p:nvCxnSpPr>
        <p:spPr>
          <a:xfrm rot="10800000" flipV="1">
            <a:off x="5959720" y="3099130"/>
            <a:ext cx="1528718" cy="128730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1"/>
            <a:endCxn id="5" idx="3"/>
          </p:cNvCxnSpPr>
          <p:nvPr/>
        </p:nvCxnSpPr>
        <p:spPr>
          <a:xfrm rot="10800000" flipV="1">
            <a:off x="5959720" y="3989198"/>
            <a:ext cx="1519946" cy="39723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1"/>
            <a:endCxn id="5" idx="3"/>
          </p:cNvCxnSpPr>
          <p:nvPr/>
        </p:nvCxnSpPr>
        <p:spPr>
          <a:xfrm rot="10800000">
            <a:off x="5959721" y="4386439"/>
            <a:ext cx="1519945" cy="42826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1"/>
            <a:endCxn id="5" idx="3"/>
          </p:cNvCxnSpPr>
          <p:nvPr/>
        </p:nvCxnSpPr>
        <p:spPr>
          <a:xfrm rot="10800000">
            <a:off x="5959721" y="4386438"/>
            <a:ext cx="1520681" cy="127425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  <a:endParaRPr lang="en-US" sz="36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7990" y="4487883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1351199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  <a:endParaRPr lang="en-US" sz="36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3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48773" y="568352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Motivating 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2081269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  <a:endParaRPr lang="en-US" sz="36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083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890360" y="5674954"/>
            <a:ext cx="1145454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5598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2844905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  <a:endParaRPr lang="en-US" sz="36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3719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653996" y="5683524"/>
            <a:ext cx="1145454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6071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  <a:endParaRPr lang="en-US" sz="36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>
            <a:off x="3669917" y="3781487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18731" y="4105819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367491" y="571079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7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8700" y="544401"/>
            <a:ext cx="10782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44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7965" y="1626326"/>
            <a:ext cx="9843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set of code that analyzes input variables and controls the direction in which the code will flow.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 all data should be treated the same. At times the idiosyncrasies dictate what actions should be taken.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 operate on individual instances – “one at a time”</a:t>
            </a:r>
          </a:p>
          <a:p>
            <a:pPr marL="23813" marR="0" lvl="0" indent="-238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23813" marR="0" lvl="0" indent="-238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18" name="Elbow Connector 17"/>
          <p:cNvCxnSpPr>
            <a:stCxn id="19" idx="2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9" idx="2"/>
            <a:endCxn id="48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26" name="Elbow Connector 25"/>
          <p:cNvCxnSpPr>
            <a:stCxn id="23" idx="2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28" name="Oval 2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29" name="Elbow Connector 28"/>
          <p:cNvCxnSpPr>
            <a:stCxn id="48" idx="2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48" idx="2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34" name="Elbow Connector 33"/>
          <p:cNvCxnSpPr/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36" name="Elbow Connector 35"/>
          <p:cNvCxnSpPr>
            <a:endCxn id="23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8" name="Rectangle 37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41" name="Oval 40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42" name="Elbow Connector 41"/>
          <p:cNvCxnSpPr/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6" name="Elbow Connector 45"/>
          <p:cNvCxnSpPr/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53551" y="1926533"/>
            <a:ext cx="39056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record moves through a series of logical arguments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8" name="Elbow Connector 47"/>
          <p:cNvCxnSpPr>
            <a:stCxn id="23" idx="2"/>
            <a:endCxn id="19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15457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1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One of the core control structures that evaluates a logical argument, then directs the ‘flow’ of the code.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most basic formulation evaluates an argument. If true, then executes specific code.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4808" y="4483908"/>
            <a:ext cx="556414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#do whatever is in here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81199" y="5084072"/>
            <a:ext cx="1515031" cy="822305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something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8404" y="4117816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4" name="Elbow Connector 13"/>
          <p:cNvCxnSpPr/>
          <p:nvPr/>
        </p:nvCxnSpPr>
        <p:spPr>
          <a:xfrm rot="5400000">
            <a:off x="8422401" y="4070703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H="1">
            <a:off x="9839678" y="4038844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749686" y="44824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9075554" y="4502439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24010" y="5077313"/>
            <a:ext cx="1368487" cy="82230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nothing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climate&lt;- "round"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if(earth == "round"){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print("The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circumference is 24,901 miles!")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8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If-else adds an additional action for when the evaluated argument is FALSE.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3510927"/>
            <a:ext cx="5101802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#Action 1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2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791562" y="4325846"/>
            <a:ext cx="1047205" cy="822305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1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06835" y="3353582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7700832" y="3306469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9118109" y="3274610"/>
            <a:ext cx="613724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28117" y="3718219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8353985" y="3738205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611837" y="4351929"/>
            <a:ext cx="1075044" cy="822305"/>
          </a:xfrm>
          <a:prstGeom prst="ellipse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2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1170" y="2129761"/>
            <a:ext cx="10782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Oh, SNAP!</a:t>
            </a:r>
          </a:p>
          <a:p>
            <a:pPr algn="ctr"/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(Supplemental Nutrition Assistance Program</a:t>
            </a:r>
          </a:p>
          <a:p>
            <a:pPr algn="ctr"/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 “Food Stamps”)</a:t>
            </a:r>
            <a:endParaRPr lang="en-US" sz="80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7176187" y="604118"/>
            <a:ext cx="10782300" cy="76944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4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0457" y="4684306"/>
            <a:ext cx="954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https://</a:t>
            </a:r>
            <a:r>
              <a:rPr lang="en-US" sz="28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www.fns.usda.gov</a:t>
            </a:r>
            <a:r>
              <a:rPr lang="en-US" sz="28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/snap/eligibility</a:t>
            </a:r>
          </a:p>
        </p:txBody>
      </p:sp>
    </p:spTree>
    <p:extLst>
      <p:ext uri="{BB962C8B-B14F-4D97-AF65-F5344CB8AC3E}">
        <p14:creationId xmlns:p14="http://schemas.microsoft.com/office/powerpoint/2010/main" val="211631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"cubed"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earth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== 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round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print("The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Earth is a sphere!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print("Check again, buddy.")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If-else can be greatly expanded to handle more complex scenarios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3510927"/>
            <a:ext cx="510180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#Action 1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 else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([another statement]){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2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3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56674" y="3811110"/>
            <a:ext cx="1515031" cy="476071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1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03879" y="2844854"/>
            <a:ext cx="198749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7297876" y="2797741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8715153" y="2765882"/>
            <a:ext cx="613724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25161" y="320949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7951029" y="322947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789477" y="4763252"/>
            <a:ext cx="1525973" cy="476071"/>
          </a:xfrm>
          <a:prstGeom prst="ellipse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2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36682" y="3779154"/>
            <a:ext cx="198749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 2</a:t>
            </a:r>
          </a:p>
        </p:txBody>
      </p:sp>
      <p:cxnSp>
        <p:nvCxnSpPr>
          <p:cNvPr id="19" name="Elbow Connector 18"/>
          <p:cNvCxnSpPr>
            <a:stCxn id="18" idx="2"/>
            <a:endCxn id="17" idx="0"/>
          </p:cNvCxnSpPr>
          <p:nvPr/>
        </p:nvCxnSpPr>
        <p:spPr>
          <a:xfrm rot="5400000">
            <a:off x="8868675" y="3801497"/>
            <a:ext cx="645544" cy="127796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2"/>
            <a:endCxn id="23" idx="0"/>
          </p:cNvCxnSpPr>
          <p:nvPr/>
        </p:nvCxnSpPr>
        <p:spPr>
          <a:xfrm rot="16200000" flipH="1">
            <a:off x="10216684" y="3731454"/>
            <a:ext cx="676269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57964" y="414379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9483832" y="416377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486765" y="4793977"/>
            <a:ext cx="1584882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3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4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"ball"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earth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== "sphere"){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Indeed, the earth is a sphere!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if(earth ==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"ball"){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There’s a better word for that. 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Nope.")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1958" y="947688"/>
            <a:ext cx="53871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the if-else code to print the </a:t>
            </a:r>
            <a:r>
              <a:rPr lang="en-US" sz="320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values in red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132343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Nested if-else</a:t>
            </a:r>
          </a:p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1958" y="2422927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5</a:t>
            </a:r>
          </a:p>
        </p:txBody>
      </p:sp>
      <p:cxnSp>
        <p:nvCxnSpPr>
          <p:cNvPr id="12" name="Elbow Connector 11"/>
          <p:cNvCxnSpPr>
            <a:stCxn id="11" idx="2"/>
            <a:endCxn id="28" idx="0"/>
          </p:cNvCxnSpPr>
          <p:nvPr/>
        </p:nvCxnSpPr>
        <p:spPr>
          <a:xfrm rot="5400000">
            <a:off x="4925994" y="2184222"/>
            <a:ext cx="630345" cy="178486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18" idx="0"/>
          </p:cNvCxnSpPr>
          <p:nvPr/>
        </p:nvCxnSpPr>
        <p:spPr>
          <a:xfrm rot="16200000" flipH="1">
            <a:off x="6588104" y="2306974"/>
            <a:ext cx="612367" cy="152138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444412" y="2793489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5819807" y="2782199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03338" y="3373848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0</a:t>
            </a:r>
          </a:p>
        </p:txBody>
      </p:sp>
      <p:cxnSp>
        <p:nvCxnSpPr>
          <p:cNvPr id="19" name="Elbow Connector 18"/>
          <p:cNvCxnSpPr>
            <a:stCxn id="18" idx="2"/>
            <a:endCxn id="64" idx="0"/>
          </p:cNvCxnSpPr>
          <p:nvPr/>
        </p:nvCxnSpPr>
        <p:spPr>
          <a:xfrm rot="5400000">
            <a:off x="6930824" y="3670153"/>
            <a:ext cx="681905" cy="7664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2"/>
            <a:endCxn id="23" idx="0"/>
          </p:cNvCxnSpPr>
          <p:nvPr/>
        </p:nvCxnSpPr>
        <p:spPr>
          <a:xfrm rot="16200000" flipH="1">
            <a:off x="7828142" y="3539236"/>
            <a:ext cx="663155" cy="1009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962197" y="3755796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7668286" y="3761927"/>
            <a:ext cx="906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682633" y="4375557"/>
            <a:ext cx="1963657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0 &lt;= x &lt;= 5 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97095" y="3391826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10</a:t>
            </a:r>
          </a:p>
        </p:txBody>
      </p:sp>
      <p:cxnSp>
        <p:nvCxnSpPr>
          <p:cNvPr id="29" name="Elbow Connector 28"/>
          <p:cNvCxnSpPr>
            <a:stCxn id="28" idx="2"/>
            <a:endCxn id="40" idx="0"/>
          </p:cNvCxnSpPr>
          <p:nvPr/>
        </p:nvCxnSpPr>
        <p:spPr>
          <a:xfrm rot="5400000">
            <a:off x="3364558" y="3567398"/>
            <a:ext cx="821194" cy="11471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33" idx="0"/>
          </p:cNvCxnSpPr>
          <p:nvPr/>
        </p:nvCxnSpPr>
        <p:spPr>
          <a:xfrm rot="16200000" flipH="1">
            <a:off x="4391371" y="3687743"/>
            <a:ext cx="807158" cy="8924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657942" y="377869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4359291" y="3778690"/>
            <a:ext cx="772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348734" y="4537538"/>
            <a:ext cx="1784863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5 &lt; x &lt;=10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473377" y="4551574"/>
            <a:ext cx="1456398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6" name="Elbow Connector 45"/>
          <p:cNvCxnSpPr>
            <a:stCxn id="64" idx="2"/>
            <a:endCxn id="51" idx="0"/>
          </p:cNvCxnSpPr>
          <p:nvPr/>
        </p:nvCxnSpPr>
        <p:spPr>
          <a:xfrm rot="5400000">
            <a:off x="6046756" y="4721034"/>
            <a:ext cx="829993" cy="8536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64" idx="2"/>
            <a:endCxn id="50" idx="0"/>
          </p:cNvCxnSpPr>
          <p:nvPr/>
        </p:nvCxnSpPr>
        <p:spPr>
          <a:xfrm rot="16200000" flipH="1">
            <a:off x="6933261" y="4688174"/>
            <a:ext cx="829993" cy="9193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4261" y="4870378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9" name="Rectangle 48"/>
          <p:cNvSpPr/>
          <p:nvPr/>
        </p:nvSpPr>
        <p:spPr>
          <a:xfrm flipH="1">
            <a:off x="6540137" y="4893522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785236" y="5562854"/>
            <a:ext cx="2045408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-10 &lt;= x &lt; 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44412" y="5562854"/>
            <a:ext cx="1181032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236936" y="4394307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-10</a:t>
            </a:r>
          </a:p>
        </p:txBody>
      </p:sp>
    </p:spTree>
    <p:extLst>
      <p:ext uri="{BB962C8B-B14F-4D97-AF65-F5344CB8AC3E}">
        <p14:creationId xmlns:p14="http://schemas.microsoft.com/office/powerpoint/2010/main" val="16030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387567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3048" y="1962894"/>
            <a:ext cx="10675620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&gt; 5){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&gt; 10){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x &gt; 10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5 &lt; x &lt;= 10")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&lt; 0 ){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&lt; - 10){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x &lt; -10")} 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else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1485900" lvl="2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print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-10 &lt;= x &lt;= 0")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}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0 &lt;= x &lt;= 5") 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3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Loops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096" y="3244228"/>
            <a:ext cx="763636" cy="1464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732" y="3280423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0368" y="3244228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004" y="3280423"/>
            <a:ext cx="696503" cy="1439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7640" y="3244228"/>
            <a:ext cx="763636" cy="1464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1276" y="3280423"/>
            <a:ext cx="696503" cy="1439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65" y="3244228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701" y="3280423"/>
            <a:ext cx="696503" cy="14391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337" y="3266636"/>
            <a:ext cx="763636" cy="14643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3973" y="3302831"/>
            <a:ext cx="696503" cy="14391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476" y="3244228"/>
            <a:ext cx="763636" cy="14643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112" y="3280423"/>
            <a:ext cx="696503" cy="143915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493010" y="2171484"/>
            <a:ext cx="1968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Apply to all 12 people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ScreeningFunction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94884" y="454880"/>
            <a:ext cx="639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a specified number of times (</a:t>
            </a:r>
            <a:r>
              <a:rPr lang="en-US" sz="3200" dirty="0" err="1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and returns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result for each of the </a:t>
            </a:r>
            <a:r>
              <a:rPr lang="en-US" sz="32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iterations </a:t>
            </a:r>
          </a:p>
        </p:txBody>
      </p:sp>
    </p:spTree>
    <p:extLst>
      <p:ext uri="{BB962C8B-B14F-4D97-AF65-F5344CB8AC3E}">
        <p14:creationId xmlns:p14="http://schemas.microsoft.com/office/powerpoint/2010/main" val="5393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096" y="3244228"/>
            <a:ext cx="763636" cy="14643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732" y="3280423"/>
            <a:ext cx="696503" cy="14391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0368" y="3244228"/>
            <a:ext cx="763636" cy="146433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004" y="3280423"/>
            <a:ext cx="696503" cy="14391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7640" y="3244228"/>
            <a:ext cx="763636" cy="14643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1276" y="3280423"/>
            <a:ext cx="696503" cy="14391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65" y="3244228"/>
            <a:ext cx="763636" cy="146433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701" y="3280423"/>
            <a:ext cx="696503" cy="1439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337" y="3266636"/>
            <a:ext cx="763636" cy="14643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3973" y="3302831"/>
            <a:ext cx="696503" cy="14391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476" y="3244228"/>
            <a:ext cx="763636" cy="146433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112" y="3280423"/>
            <a:ext cx="696503" cy="143915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81462" y="1988714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 Function</a:t>
            </a:r>
          </a:p>
        </p:txBody>
      </p:sp>
      <p:sp>
        <p:nvSpPr>
          <p:cNvPr id="8" name="U-Turn Arrow 7"/>
          <p:cNvSpPr/>
          <p:nvPr/>
        </p:nvSpPr>
        <p:spPr>
          <a:xfrm>
            <a:off x="1925542" y="27554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U-Turn Arrow 53"/>
          <p:cNvSpPr/>
          <p:nvPr/>
        </p:nvSpPr>
        <p:spPr>
          <a:xfrm>
            <a:off x="3433717" y="2739626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U-Turn Arrow 54"/>
          <p:cNvSpPr/>
          <p:nvPr/>
        </p:nvSpPr>
        <p:spPr>
          <a:xfrm>
            <a:off x="4947643" y="2703431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U-Turn Arrow 56"/>
          <p:cNvSpPr/>
          <p:nvPr/>
        </p:nvSpPr>
        <p:spPr>
          <a:xfrm flipV="1">
            <a:off x="1171310" y="4754069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U-Turn Arrow 57"/>
          <p:cNvSpPr/>
          <p:nvPr/>
        </p:nvSpPr>
        <p:spPr>
          <a:xfrm flipV="1">
            <a:off x="2631449" y="470856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U-Turn Arrow 58"/>
          <p:cNvSpPr/>
          <p:nvPr/>
        </p:nvSpPr>
        <p:spPr>
          <a:xfrm flipV="1">
            <a:off x="4158721" y="470856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U-Turn Arrow 63"/>
          <p:cNvSpPr/>
          <p:nvPr/>
        </p:nvSpPr>
        <p:spPr>
          <a:xfrm flipV="1">
            <a:off x="5685993" y="4763416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U-Turn Arrow 64"/>
          <p:cNvSpPr/>
          <p:nvPr/>
        </p:nvSpPr>
        <p:spPr>
          <a:xfrm>
            <a:off x="6453992" y="27554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U-Turn Arrow 65"/>
          <p:cNvSpPr/>
          <p:nvPr/>
        </p:nvSpPr>
        <p:spPr>
          <a:xfrm flipV="1">
            <a:off x="7192342" y="4815477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U-Turn Arrow 72"/>
          <p:cNvSpPr/>
          <p:nvPr/>
        </p:nvSpPr>
        <p:spPr>
          <a:xfrm>
            <a:off x="7960341" y="2683585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U-Turn Arrow 73"/>
          <p:cNvSpPr/>
          <p:nvPr/>
        </p:nvSpPr>
        <p:spPr>
          <a:xfrm flipV="1">
            <a:off x="8698691" y="4743570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076279" y="2659989"/>
            <a:ext cx="246180" cy="56320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6279" y="3706750"/>
            <a:ext cx="897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1          2          3          4          5          6          7         8          9         10        11       12 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6" name="Down Arrow 75"/>
          <p:cNvSpPr/>
          <p:nvPr/>
        </p:nvSpPr>
        <p:spPr>
          <a:xfrm rot="16200000">
            <a:off x="10017007" y="3583008"/>
            <a:ext cx="498402" cy="716693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10744439" y="3519243"/>
            <a:ext cx="1228074" cy="914304"/>
          </a:xfrm>
          <a:prstGeom prst="hexagon">
            <a:avLst>
              <a:gd name="adj" fmla="val 31897"/>
              <a:gd name="vf" fmla="val 1154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Loops: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03064" y="357163"/>
            <a:ext cx="639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a specified number of times (</a:t>
            </a:r>
            <a:r>
              <a:rPr lang="en-US" sz="3200" dirty="0" err="1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and returns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result for each of the </a:t>
            </a:r>
            <a:r>
              <a:rPr lang="en-US" sz="32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iterations </a:t>
            </a:r>
          </a:p>
        </p:txBody>
      </p:sp>
    </p:spTree>
    <p:extLst>
      <p:ext uri="{BB962C8B-B14F-4D97-AF65-F5344CB8AC3E}">
        <p14:creationId xmlns:p14="http://schemas.microsoft.com/office/powerpoint/2010/main" val="13664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 a given range of values, for-loops will iterate through each value in the range. In each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iteration,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index variable “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” is replaced with the next sequential  value in the range.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300125" y="763840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4817" y="4288499"/>
            <a:ext cx="361001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05436" y="4288499"/>
            <a:ext cx="5185721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vec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c(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CA",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VA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vec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409624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Under the hood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4459" y="3831057"/>
            <a:ext cx="3342741" cy="1201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10186" y="1986892"/>
            <a:ext cx="4061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0" indent="-15875"/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</a:t>
            </a:r>
            <a:r>
              <a:rPr lang="en-US" sz="24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is the “index”. When initiated,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first value of 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1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then after print(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is run, the next value will be 2.</a:t>
            </a:r>
            <a:endParaRPr lang="en-US" sz="24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57200" y="1986892"/>
            <a:ext cx="36482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(1)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loop will iterate through all numbers from 1 through 10</a:t>
            </a:r>
            <a:endParaRPr lang="en-US" sz="24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57735" y="4545044"/>
            <a:ext cx="40619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0" indent="-15875"/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print statement will execute whenever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changed.</a:t>
            </a:r>
            <a:endParaRPr lang="en-US" sz="24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" name="Straight Arrow Connector 3"/>
          <p:cNvCxnSpPr>
            <a:stCxn id="10" idx="2"/>
          </p:cNvCxnSpPr>
          <p:nvPr/>
        </p:nvCxnSpPr>
        <p:spPr>
          <a:xfrm>
            <a:off x="3341143" y="3556552"/>
            <a:ext cx="1497557" cy="27450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6324418" y="2587057"/>
            <a:ext cx="1032782" cy="131597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1"/>
          </p:cNvCxnSpPr>
          <p:nvPr/>
        </p:nvCxnSpPr>
        <p:spPr>
          <a:xfrm flipH="1" flipV="1">
            <a:off x="6045416" y="4503200"/>
            <a:ext cx="1612319" cy="64200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1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409624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Loop the loop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4136" y="3534060"/>
            <a:ext cx="46303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#Nested loops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10:1){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print(paste(j,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964400"/>
            <a:ext cx="95864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if there are multiple dimensions that need to be looped? Nested loops allow for more complex operations.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31429" y="3590628"/>
            <a:ext cx="5012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Notice the change in the indices.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Why is this important?</a:t>
            </a:r>
            <a:endParaRPr lang="en-US" sz="24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8640" y="997768"/>
            <a:ext cx="1011915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 Department of Agriculture (USDA) program</a:t>
            </a: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Original ‘Food Stamps Program’ established in 1939 and has evolved ever since. Peak participation at one time was 4 million.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Now mostly ‘Electronic Benefits Transfer’ (EBT)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FY2016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Benefits 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cost = $70.9 billion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User base = 44.2 million Americans</a:t>
            </a: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53712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835184"/>
            <a:ext cx="958641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For-loops are often used to compute and transform data into new results for each record of a dataset.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dummy, then append.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data needs to be stored. Thus, often times, a ”dummy” object needs to be created before entering into the loop. Then values are added to that object.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dummy, then overwrite. 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Similar to above, create a dummy object, but specifying the dimensions of the object, then rewrite individual cells. This is useful for large datasets.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21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716735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0802" y="2057945"/>
            <a:ext cx="4991927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#Dummy --&gt; append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add data to empty vector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 &lt;- c()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x &lt;- c(x,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length(x)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98671" y="2065778"/>
            <a:ext cx="6025243" cy="4093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#Dummy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 Overwrite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#set matrix size, over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 &lt;- matrix(NA,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nrow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100, 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ncol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100,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byrow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 T)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1:nrow(x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for(j in 1:ncol(x)){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x[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i,j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] &lt;-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print(paste(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j))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length(x)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0814207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2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tips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26099" y="1835184"/>
            <a:ext cx="67273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print()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help log where you are in your loop. It’s standard to place the index value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in the statement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Consider using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proc.time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time your loops to get a sense of performance. </a:t>
            </a:r>
            <a:endParaRPr lang="en-US" sz="28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the contents of your loop first before trying to put into the loop. Test it on a few cases to see if it works. </a:t>
            </a: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774" y="1835184"/>
            <a:ext cx="3718297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8774" y="3174012"/>
            <a:ext cx="3718297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()[3]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()[3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] - b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96158" y="2022320"/>
            <a:ext cx="981741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Fibonacci numbers are defined as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	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F</a:t>
            </a:r>
            <a:r>
              <a:rPr lang="en-US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n-1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+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</a:t>
            </a:r>
            <a:r>
              <a:rPr lang="en-US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n-2</a:t>
            </a:r>
          </a:p>
          <a:p>
            <a:pPr lvl="0"/>
            <a:endParaRPr lang="en-US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numbers that are defined as the sum of the preceding two numbers. For example, given an initial sequence of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“0, 1”,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next five numbers are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“1, 2, 3, 5”. Write a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forloop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to get the 100</a:t>
            </a:r>
            <a:r>
              <a:rPr lang="en-US" sz="3200" baseline="30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Fibonacci number.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0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0031" y="1959974"/>
            <a:ext cx="9743541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1:99){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f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ption(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scipen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=999)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0031" y="5437849"/>
            <a:ext cx="7343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3200" smtClean="0">
                <a:latin typeface="Courier New" charset="0"/>
                <a:ea typeface="Courier New" charset="0"/>
                <a:cs typeface="Courier New" charset="0"/>
              </a:rPr>
              <a:t>Answer: 354224848179261915075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94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3461394"/>
            <a:ext cx="763636" cy="1464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3497589"/>
            <a:ext cx="696503" cy="143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3461394"/>
            <a:ext cx="763636" cy="1464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3497589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3461394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3497589"/>
            <a:ext cx="696503" cy="1439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3461394"/>
            <a:ext cx="763636" cy="1464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3497589"/>
            <a:ext cx="696503" cy="1439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3483802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3461394"/>
            <a:ext cx="763636" cy="1464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3497589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3508977"/>
            <a:ext cx="696503" cy="143915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163353" y="591215"/>
            <a:ext cx="4443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until a criteria is met.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93010" y="2171484"/>
            <a:ext cx="1915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Find the Golden Child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ScreeningFunction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3461394"/>
            <a:ext cx="763636" cy="14643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3497589"/>
            <a:ext cx="696503" cy="14391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3461394"/>
            <a:ext cx="763636" cy="146433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3497589"/>
            <a:ext cx="696503" cy="14391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3461394"/>
            <a:ext cx="763636" cy="14643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3497589"/>
            <a:ext cx="696503" cy="14391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3461394"/>
            <a:ext cx="763636" cy="146433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3497589"/>
            <a:ext cx="696503" cy="1439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3483802"/>
            <a:ext cx="763636" cy="14643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3519997"/>
            <a:ext cx="696503" cy="14391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3461394"/>
            <a:ext cx="763636" cy="146433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3497589"/>
            <a:ext cx="696503" cy="143915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93010" y="2171484"/>
            <a:ext cx="1915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Find the Golden Child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 Function</a:t>
            </a:r>
          </a:p>
        </p:txBody>
      </p:sp>
      <p:sp>
        <p:nvSpPr>
          <p:cNvPr id="26" name="U-Turn Arrow 25"/>
          <p:cNvSpPr/>
          <p:nvPr/>
        </p:nvSpPr>
        <p:spPr>
          <a:xfrm>
            <a:off x="2493010" y="3036445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U-Turn Arrow 26"/>
          <p:cNvSpPr/>
          <p:nvPr/>
        </p:nvSpPr>
        <p:spPr>
          <a:xfrm>
            <a:off x="4001185" y="3020579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5469312" y="3002481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/>
          <p:cNvSpPr/>
          <p:nvPr/>
        </p:nvSpPr>
        <p:spPr>
          <a:xfrm>
            <a:off x="6996584" y="29567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1643747" y="2940942"/>
            <a:ext cx="246180" cy="56320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/>
          <p:cNvSpPr/>
          <p:nvPr/>
        </p:nvSpPr>
        <p:spPr>
          <a:xfrm flipV="1">
            <a:off x="1692979" y="4912395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U-Turn Arrow 31"/>
          <p:cNvSpPr/>
          <p:nvPr/>
        </p:nvSpPr>
        <p:spPr>
          <a:xfrm flipV="1">
            <a:off x="3153118" y="4866888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/>
          <p:cNvSpPr/>
          <p:nvPr/>
        </p:nvSpPr>
        <p:spPr>
          <a:xfrm flipV="1">
            <a:off x="4680390" y="4866888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U-Turn Arrow 33"/>
          <p:cNvSpPr/>
          <p:nvPr/>
        </p:nvSpPr>
        <p:spPr>
          <a:xfrm flipV="1">
            <a:off x="6207662" y="492174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V="1">
            <a:off x="7714011" y="4973803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Hexagon 35"/>
          <p:cNvSpPr/>
          <p:nvPr/>
        </p:nvSpPr>
        <p:spPr>
          <a:xfrm>
            <a:off x="7916290" y="2589843"/>
            <a:ext cx="1228074" cy="914304"/>
          </a:xfrm>
          <a:prstGeom prst="hexagon">
            <a:avLst>
              <a:gd name="adj" fmla="val 31897"/>
              <a:gd name="vf" fmla="val 1154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92491" y="591215"/>
            <a:ext cx="4443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until a criteria is met.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loops: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Given a logical statement, while loops continue to iterate so as long as the logical statement is TRUE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Often times, an index value needs to be advanced within the loop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94694" y="3897506"/>
            <a:ext cx="89086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temp &lt;- 0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while(temp &lt; 100){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print(paste(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It’s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temp,"F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still cool"))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temp &lt;- temp + 2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Too hot now.")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2077544"/>
            <a:ext cx="102263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Given the function f(x) = 1/x, at what value of x does the percent change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between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x</a:t>
            </a:r>
            <a:r>
              <a:rPr lang="en-US" sz="2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i-1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fall below 0.03%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?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Assume the function’s lower bound is x=2.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1" y="645204"/>
            <a:ext cx="152974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8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1118" y="1840106"/>
            <a:ext cx="890863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x &lt;-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delta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while(delta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&gt; 0.002){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f0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&lt;- 1/(x-1)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f1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&lt;- 1/x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delta &lt;- abs(f1/f0 - 1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x + 1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x-1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8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27" y="276447"/>
            <a:ext cx="7270891" cy="606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39300" y="809300"/>
            <a:ext cx="35861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SNAP Benefits for FY2017</a:t>
            </a:r>
          </a:p>
        </p:txBody>
      </p:sp>
    </p:spTree>
    <p:extLst>
      <p:ext uri="{BB962C8B-B14F-4D97-AF65-F5344CB8AC3E}">
        <p14:creationId xmlns:p14="http://schemas.microsoft.com/office/powerpoint/2010/main" val="12639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1263" y="2009640"/>
            <a:ext cx="94954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User-defined functions are a set of code that accept an input, work in sequence to produce a result. Functions operate with specific parameters, much like the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mean()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gsub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methods.</a:t>
            </a: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Intro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263" y="3970282"/>
            <a:ext cx="890863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function(param1, param2,...){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statements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return(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obj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1263" y="2009640"/>
            <a:ext cx="949549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Why write your own function?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More efficiently process and handle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new algorithms for prediction and research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new libraries to do higher level tasks (example: ggplot2 came from somewhere!)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Intro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480946"/>
            <a:ext cx="1022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Sample Covariance =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 example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7159" y="2505821"/>
            <a:ext cx="697384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#Create data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set.seed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(123)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x 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(100,10,3)</a:t>
            </a:r>
          </a:p>
          <a:p>
            <a:pPr marL="57150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y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(100,50,4)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𝑐𝑜𝑣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7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480946"/>
            <a:ext cx="1022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Sample Covariance =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 example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7159" y="2434523"/>
            <a:ext cx="10517142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#The real COV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cov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(x, y)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#Function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cov2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function(x, y){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z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sum((x - mean(x)) * (y - mean(y))) / (length(x)-1)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return(z)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#Check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cov2(x, 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𝑐𝑜𝑣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44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2901088"/>
            <a:ext cx="9743541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1:99){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f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the Fibonacci sequence into a function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fibseq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with parameters n0, n1, and high (nth number)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8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62037" y="2127011"/>
            <a:ext cx="890863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ibseq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function(n0, n1, high){ 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&lt;- 0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1:(high - 1)){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n0 &lt;- n1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n1 &lt;- f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eturn(f)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3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  <a:endParaRPr lang="en-US" sz="3600" b="1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794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Recommendation engines are one of the most used tools to upsell products. Orgs that use rec engines:</a:t>
            </a:r>
          </a:p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8673" y="3165114"/>
            <a:ext cx="30262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Netflix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Amazon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err="1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Ebay</a:t>
            </a: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14901" y="3165114"/>
            <a:ext cx="5502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Google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Dating services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Pandora/Spotify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7158" y="5000299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Any organization with many products and repeat could benefit from a rec engine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794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Recommendation engines often times are driven by preferences as revealed by users on websites:</a:t>
            </a:r>
          </a:p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Views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Likes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Purchases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Ratings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0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96409" y="659220"/>
            <a:ext cx="10132946" cy="5231217"/>
            <a:chOff x="1353879" y="871871"/>
            <a:chExt cx="9131300" cy="471410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9" r="-1304"/>
            <a:stretch/>
          </p:blipFill>
          <p:spPr>
            <a:xfrm>
              <a:off x="1353879" y="871871"/>
              <a:ext cx="9131300" cy="11791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879" y="2051051"/>
              <a:ext cx="8980968" cy="35349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67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04927"/>
              </p:ext>
            </p:extLst>
          </p:nvPr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27158" y="1653767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People with similar purchasing behaviors are more likely to accept product recommendations.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27158" y="1480681"/>
            <a:ext cx="97261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Jake and Amy both purchase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insulin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and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syringes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Since Amy purchased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alcohol pads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Jake might also need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alcohol pads. 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7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97630" y="1606158"/>
            <a:ext cx="97261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someone buys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Neosporin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what item should be recommended? The result is intuitive and can be quantified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0" y="1830143"/>
            <a:ext cx="10340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 measures the angle between two non-zero vectors. Pearson’s Correlation is the mean-centered version.</a:t>
            </a:r>
            <a:endParaRPr lang="en-US" sz="28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052850" y="3090835"/>
                <a:ext cx="7963134" cy="1380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0" y="3090835"/>
                <a:ext cx="7963134" cy="13809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052850" y="4778375"/>
            <a:ext cx="10761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Where X and Y are binary vectors. When binary data, cosine similarity is bound between 0 and 1, where 0 is no correlation</a:t>
            </a:r>
            <a:endParaRPr lang="en-US" sz="28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7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68485"/>
              </p:ext>
            </p:extLst>
          </p:nvPr>
        </p:nvGraphicFramePr>
        <p:xfrm>
          <a:off x="1052851" y="2889503"/>
          <a:ext cx="10200618" cy="2980944"/>
        </p:xfrm>
        <a:graphic>
          <a:graphicData uri="http://schemas.openxmlformats.org/drawingml/2006/table">
            <a:tbl>
              <a:tblPr/>
              <a:tblGrid>
                <a:gridCol w="1700103"/>
                <a:gridCol w="1700103"/>
                <a:gridCol w="1700103"/>
                <a:gridCol w="1700103"/>
                <a:gridCol w="1700103"/>
                <a:gridCol w="1700103"/>
              </a:tblGrid>
              <a:tr h="496824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Alcohol pad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Bandaid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52851" y="1588882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Item-based filtering requires a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 x </a:t>
            </a:r>
            <a:r>
              <a:rPr lang="en-US" sz="3200" b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 cosine similarity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matrix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that allows for ranking similarly purchased items.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2851" y="2889503"/>
          <a:ext cx="10200618" cy="2980944"/>
        </p:xfrm>
        <a:graphic>
          <a:graphicData uri="http://schemas.openxmlformats.org/drawingml/2006/table">
            <a:tbl>
              <a:tblPr/>
              <a:tblGrid>
                <a:gridCol w="1700103"/>
                <a:gridCol w="1700103"/>
                <a:gridCol w="1700103"/>
                <a:gridCol w="1700103"/>
                <a:gridCol w="1700103"/>
                <a:gridCol w="1700103"/>
              </a:tblGrid>
              <a:tr h="496824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Alcohol pad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Bandaid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52851" y="1772313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someone buys a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Bandaid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which item(s) should be paired? 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1075334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Filtering: 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Public Policy Use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Call centers can be automatically fed types of products and alerts to callers when certain services are requested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Medical centers can provide recommendations of other services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10040112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Filtering: Considerations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539625"/>
            <a:ext cx="972618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Types of measures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Ratings, views, purchases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Dependent on user base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wisdom of the crowds good if people have similar behavior, but pockets of atypical users skew results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Sparsity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More items higher chance of many blanks.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800" u="sng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Computation</a:t>
            </a:r>
            <a:r>
              <a:rPr lang="en-US" sz="28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For large number of items, computation will take a while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full example: 1900 x 17900 matrix requires 4 hours.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1900 x 500 item example: &lt; 1 min.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470001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next time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Read Lecture 4 – Exploratory Data Analysis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 #1 due before Lecture 4 starts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66" y="1166648"/>
            <a:ext cx="9987504" cy="432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419789"/>
            <a:ext cx="7023100" cy="6136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10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774700"/>
            <a:ext cx="9105900" cy="523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8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12459</TotalTime>
  <Words>2618</Words>
  <Application>Microsoft Macintosh PowerPoint</Application>
  <PresentationFormat>Widescreen</PresentationFormat>
  <Paragraphs>844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Avenir Book</vt:lpstr>
      <vt:lpstr>Calibri</vt:lpstr>
      <vt:lpstr>Calibri Light</vt:lpstr>
      <vt:lpstr>Cambria Math</vt:lpstr>
      <vt:lpstr>Cordia New</vt:lpstr>
      <vt:lpstr>Courier New</vt:lpstr>
      <vt:lpstr>Helvetica</vt:lpstr>
      <vt:lpstr>Helvetica Neue Thin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211</cp:revision>
  <cp:lastPrinted>2017-01-23T16:33:22Z</cp:lastPrinted>
  <dcterms:created xsi:type="dcterms:W3CDTF">2017-01-08T03:44:27Z</dcterms:created>
  <dcterms:modified xsi:type="dcterms:W3CDTF">2017-01-30T04:54:25Z</dcterms:modified>
</cp:coreProperties>
</file>